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9.jpg" ContentType="image/png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9" r:id="rId1"/>
    <p:sldMasterId id="2147483831" r:id="rId2"/>
  </p:sldMasterIdLst>
  <p:notesMasterIdLst>
    <p:notesMasterId r:id="rId32"/>
  </p:notesMasterIdLst>
  <p:sldIdLst>
    <p:sldId id="367" r:id="rId3"/>
    <p:sldId id="259" r:id="rId4"/>
    <p:sldId id="433" r:id="rId5"/>
    <p:sldId id="419" r:id="rId6"/>
    <p:sldId id="348" r:id="rId7"/>
    <p:sldId id="346" r:id="rId8"/>
    <p:sldId id="440" r:id="rId9"/>
    <p:sldId id="356" r:id="rId10"/>
    <p:sldId id="429" r:id="rId11"/>
    <p:sldId id="414" r:id="rId12"/>
    <p:sldId id="415" r:id="rId13"/>
    <p:sldId id="421" r:id="rId14"/>
    <p:sldId id="424" r:id="rId15"/>
    <p:sldId id="425" r:id="rId16"/>
    <p:sldId id="428" r:id="rId17"/>
    <p:sldId id="420" r:id="rId18"/>
    <p:sldId id="422" r:id="rId19"/>
    <p:sldId id="443" r:id="rId20"/>
    <p:sldId id="444" r:id="rId21"/>
    <p:sldId id="445" r:id="rId22"/>
    <p:sldId id="446" r:id="rId23"/>
    <p:sldId id="447" r:id="rId24"/>
    <p:sldId id="437" r:id="rId25"/>
    <p:sldId id="399" r:id="rId26"/>
    <p:sldId id="434" r:id="rId27"/>
    <p:sldId id="403" r:id="rId28"/>
    <p:sldId id="402" r:id="rId29"/>
    <p:sldId id="442" r:id="rId30"/>
    <p:sldId id="410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FEB8CFEB-DBB8-43C4-B60D-9906532A6AA3}">
          <p14:sldIdLst>
            <p14:sldId id="367"/>
            <p14:sldId id="259"/>
            <p14:sldId id="433"/>
            <p14:sldId id="419"/>
            <p14:sldId id="348"/>
            <p14:sldId id="346"/>
            <p14:sldId id="440"/>
            <p14:sldId id="356"/>
            <p14:sldId id="429"/>
            <p14:sldId id="414"/>
            <p14:sldId id="415"/>
            <p14:sldId id="421"/>
            <p14:sldId id="424"/>
            <p14:sldId id="425"/>
            <p14:sldId id="428"/>
            <p14:sldId id="420"/>
            <p14:sldId id="422"/>
            <p14:sldId id="443"/>
            <p14:sldId id="444"/>
            <p14:sldId id="445"/>
            <p14:sldId id="446"/>
            <p14:sldId id="447"/>
            <p14:sldId id="437"/>
            <p14:sldId id="399"/>
            <p14:sldId id="434"/>
            <p14:sldId id="403"/>
            <p14:sldId id="402"/>
            <p14:sldId id="442"/>
            <p14:sldId id="4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46E76E-D64E-469D-8195-931802C7A431}" v="17" dt="2022-11-06T06:28:36.8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99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8E7757-B58D-4DE0-86D2-656EB76969F9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4F08A-159B-40D5-AD19-AA7226383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418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4F08A-159B-40D5-AD19-AA722638384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6983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7C7B42-C7AE-8B27-2476-982B176FEE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A4CE85-5DF5-7454-4122-5A84A60AEB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60E85A-4945-AF0E-1964-8A29B3116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1141F5E-FC3C-7003-DE2B-95FC4322C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29C85C8-94E0-BB27-4C4B-0F867078C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349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40DDDFA-227D-45D7-1CF4-07E5B3AB5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4B0F1F8-6EFB-A9C8-CC4B-5896185F4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29378A-3A60-A5C3-8E74-21A27B4E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283500E-D0A0-3C03-549A-F6D531E86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9A28FF3-1D20-E442-845B-D899978B8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924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A0A790F3-A0E7-C1FB-0D59-C29C35C6D6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DFA0158-6320-7F83-F452-D13DDC1BF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149B81-C6B3-FDD3-BC67-402D2472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A7523B44-C97A-1661-D19D-22EAB8D8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FFFB279-C31C-80C0-2E66-E3900AE8B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450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A79E4F-25E8-422C-9C8C-B7FBEE72077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726820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3EC5B-9541-493C-81FE-7DE6DDDBB2D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8385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680413-17B1-45B1-8D7E-33015103856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160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CE414-D6B8-4CB9-ACAF-DF922BAB1688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9244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A00225-D363-4D77-91D1-133AE23BFF5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92638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4F6B5-FBBB-4B3C-8875-CF39CC5264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9136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6"/>
          <p:cNvGrpSpPr>
            <a:grpSpLocks/>
          </p:cNvGrpSpPr>
          <p:nvPr userDrawn="1"/>
        </p:nvGrpSpPr>
        <p:grpSpPr bwMode="auto">
          <a:xfrm>
            <a:off x="3175" y="0"/>
            <a:ext cx="9137650" cy="6858000"/>
            <a:chOff x="3275" y="0"/>
            <a:chExt cx="9137450" cy="6858000"/>
          </a:xfrm>
        </p:grpSpPr>
        <p:pic>
          <p:nvPicPr>
            <p:cNvPr id="3" name="Obraz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" y="0"/>
              <a:ext cx="913745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pole tekstowe 3"/>
            <p:cNvSpPr txBox="1">
              <a:spLocks noChangeArrowheads="1"/>
            </p:cNvSpPr>
            <p:nvPr/>
          </p:nvSpPr>
          <p:spPr bwMode="auto">
            <a:xfrm>
              <a:off x="6010244" y="87313"/>
              <a:ext cx="2305000" cy="30638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1400" b="1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www.tarnow.policja.gov.pl</a:t>
              </a:r>
            </a:p>
          </p:txBody>
        </p:sp>
        <p:sp>
          <p:nvSpPr>
            <p:cNvPr id="5" name="pole tekstowe 4"/>
            <p:cNvSpPr txBox="1">
              <a:spLocks noChangeArrowheads="1"/>
            </p:cNvSpPr>
            <p:nvPr/>
          </p:nvSpPr>
          <p:spPr bwMode="auto">
            <a:xfrm>
              <a:off x="501739" y="39688"/>
              <a:ext cx="6192702" cy="4016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K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OMENDA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M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IEJSKA</a:t>
              </a:r>
              <a:r>
                <a:rPr lang="pl-PL" sz="16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P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OLICJI W </a:t>
              </a:r>
              <a:r>
                <a:rPr lang="pl-PL" sz="20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T</a:t>
              </a:r>
              <a:r>
                <a:rPr lang="pl-PL" sz="1400">
                  <a:solidFill>
                    <a:prstClr val="white"/>
                  </a:solidFill>
                  <a:latin typeface="Garamond" pitchFamily="18" charset="0"/>
                  <a:cs typeface="Arial" panose="020B0604020202020204" pitchFamily="34" charset="0"/>
                </a:rPr>
                <a:t>ARNOWIE</a:t>
              </a:r>
              <a:endParaRPr lang="pl-PL" sz="2000">
                <a:solidFill>
                  <a:prstClr val="white"/>
                </a:solidFill>
                <a:latin typeface="Garamond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8171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9613C-9D5A-44B6-8E5C-4D7642B49F94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3181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C1BFB-0DC5-D131-B1FA-AF26D96F7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4CCCBB-5B3C-859D-7C63-0962F10C3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6B4E5D8-016F-4619-EC61-D58A0119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4962006-1A8C-B665-A377-3A74BE8A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DC077B5-9480-260B-3111-D9CC49B9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85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0EACB-46B4-4A76-BC4C-6F711DEEC4F5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384142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849E31-C65E-4F2C-A7FB-BB29F24B70DD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7256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65990-3F99-468B-908D-4E8EC08D67F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9459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33EA37-2DD3-4543-8A03-10AF9C697AF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810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DDCA2-5D8A-41AD-B11B-CA8520CC571A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6696088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6F55FB-2B40-421B-87AB-CD0D67ECA54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670379"/>
      </p:ext>
    </p:extLst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92C68-0E91-760A-C711-F8FA57D4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50B0BC4-8E23-8D37-FE67-28B86D795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B2E565F-D0B5-8BD5-86B7-68209D7AA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B2E82C6-7B35-C91E-3DD8-68A0055BF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3F59BAD-34BD-0EAE-D9A6-99D838A76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107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AE86E66-41AC-ABC5-0387-4BAE79095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6B428-2D75-925A-FD36-C42FA2AB31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D6DD22D-2E00-B34D-27AB-DDAA3871B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C17DE99-C5EB-7F53-7966-B52BCC08C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02110B-D879-0404-C5D5-669C0D45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E49C17B5-9EF0-A3CE-B5F7-D78F2FC27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495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564AF7-2E1F-F38C-CA82-4ED4973D8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1D4162D-9D63-EECF-4F9A-CDD66E6669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1EE883-9F35-EA36-29B8-C41B51F056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FD783DD4-00F8-4618-B45D-298C82D897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7384CC5-8770-7684-27AA-677301BC5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8C382A4B-E006-3E04-1E9A-EFFB26DA8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23E029FB-60AB-9E50-B70A-7ECD797ED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0EB61004-C81B-D106-DF27-4D755916F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316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23A536-FB9C-C75E-C85A-21D70AC42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474A88EC-DE68-6A78-113F-21A4AA9CD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EDA1661F-233B-863C-26A4-975283CB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ACBF028-4510-6B01-6EE0-415D1436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423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DBD2978D-652A-405C-D990-23C53B98E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49760BBA-F140-A7B2-922F-09DAA1BF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F39FB00-445A-A393-A97F-9FF3EE51E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7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5BAF1C6-A222-FD53-9300-29831B5A6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C75B314-F96C-0BB7-5029-127EBB8A4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ED921A2-27C4-443C-E756-77E037F04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2801DFC9-E844-C5E6-BB17-FB4A6BED5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06EFB17-857E-1B26-2596-D427FF73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C46A27-2804-3F76-9D7D-5F4244265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34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BC7A629-461C-4A93-AD92-3E740A889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216E495-CB96-0421-8B2F-E12429081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99A74BC-D23C-5825-0ACB-0437041BDB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885843C-287C-42E0-C220-6CF9197FD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CC467B16-F395-1C6A-B99E-00404FAFA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9058D38-F101-0188-3FEB-E821A59F9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995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AB0C3C0-3B66-9DFB-04A4-AFB9E014A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80F0D9C-6606-6144-AE77-BE7D49A4F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F43838F-5540-6555-CCE9-B7102F6CB7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ADAC1-67C8-4AFF-AAD2-8F419A51C0A1}" type="datetimeFigureOut">
              <a:rPr lang="pl-PL" smtClean="0"/>
              <a:t>20.05.2025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A32C841-D4AC-1859-F050-326B957FA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72E9797-E761-3A54-9DD5-F8D1BB2298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C4674-31BE-4E19-A515-A49A92DA047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5877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l-PL">
                <a:solidFill>
                  <a:prstClr val="black">
                    <a:tint val="75000"/>
                  </a:prstClr>
                </a:solidFill>
              </a:rPr>
              <a:t>kp-zabno@tarnow.policja.gov.pl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D115FF-BC35-4333-B901-1E7EDE7FCB17}" type="slidenum">
              <a:rPr lang="pl-PL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pl-PL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486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4" r:id="rId13"/>
    <p:sldLayoutId id="2147483845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1.wdp"/><Relationship Id="rId7" Type="http://schemas.microsoft.com/office/2007/relationships/hdphoto" Target="../media/hdphoto5.wdp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microsoft.com/office/2007/relationships/hdphoto" Target="../media/hdphoto3.wdp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14.png"/><Relationship Id="rId9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30" y="-11996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971600" y="188640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 w Radłowie</a:t>
            </a:r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algn="ctr"/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817821" y="5652005"/>
            <a:ext cx="7488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   „</a:t>
            </a:r>
            <a:r>
              <a:rPr lang="pl-PL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Porozmawiajmy o bezpieczeństwie, możesz mieć na nie wpływ”</a:t>
            </a:r>
          </a:p>
          <a:p>
            <a:pPr algn="ctr"/>
            <a:r>
              <a:rPr lang="pl-PL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Radłów, 20 maja 2025 roku</a:t>
            </a:r>
            <a:endParaRPr lang="pl-PL" dirty="0">
              <a:solidFill>
                <a:srgbClr val="002060"/>
              </a:solidFill>
            </a:endParaRPr>
          </a:p>
        </p:txBody>
      </p:sp>
      <p:pic>
        <p:nvPicPr>
          <p:cNvPr id="10" name="Picture 2" descr="C:\Users\jaroslaw.labedz\Desktop\Żabno\gwiazda k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 descr="Obraz zawierający niebo, woda, zewnętrzne, łódź&#10;&#10;Opis wygenerowany automatycznie">
            <a:extLst>
              <a:ext uri="{FF2B5EF4-FFF2-40B4-BE49-F238E27FC236}">
                <a16:creationId xmlns:a16="http://schemas.microsoft.com/office/drawing/2014/main" id="{C6A7FA4D-A003-4879-C664-3934AD9983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98" y="1577610"/>
            <a:ext cx="6316754" cy="3768434"/>
          </a:xfrm>
          <a:prstGeom prst="rect">
            <a:avLst/>
          </a:prstGeom>
        </p:spPr>
      </p:pic>
      <p:pic>
        <p:nvPicPr>
          <p:cNvPr id="1026" name="Picture 2" descr="C:\Users\dominik.rzepecki\Desktop\Logo Żabno -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45217"/>
            <a:ext cx="1111352" cy="11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27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90709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F5C6BBE-F12C-4E16-A396-8CDE70D05ED0}"/>
              </a:ext>
            </a:extLst>
          </p:cNvPr>
          <p:cNvSpPr txBox="1"/>
          <p:nvPr/>
        </p:nvSpPr>
        <p:spPr>
          <a:xfrm>
            <a:off x="1825932" y="404664"/>
            <a:ext cx="62744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Krajowa Mapa Zagrożeń Bezpieczeństwa – przykładowe kategorie zgłoszeń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4595" l="7317" r="87805">
                        <a14:foregroundMark x1="41463" y1="16216" x2="31707" y2="2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19709"/>
            <a:ext cx="703395" cy="6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08" b="100000" l="9302" r="88372">
                        <a14:foregroundMark x1="32558" y1="24324" x2="48837" y2="1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365104"/>
            <a:ext cx="720080" cy="6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6" y="2276872"/>
            <a:ext cx="468381" cy="4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27" y="4650611"/>
            <a:ext cx="468381" cy="4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5865"/>
            <a:ext cx="468381" cy="4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 descr="Obraz zawierający stół&#10;&#10;Opis wygenerowany automatycznie">
            <a:extLst>
              <a:ext uri="{FF2B5EF4-FFF2-40B4-BE49-F238E27FC236}">
                <a16:creationId xmlns:a16="http://schemas.microsoft.com/office/drawing/2014/main" id="{FD2D0BFF-AD1A-DA44-CC9C-DAF87F919A2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294050" cy="4525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AD31A93A-14B7-0626-0997-F57806056DB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40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" y="90709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3" b="94595" l="7317" r="87805">
                        <a14:foregroundMark x1="41463" y1="16216" x2="31707" y2="21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19709"/>
            <a:ext cx="703395" cy="6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08" b="100000" l="9302" r="88372">
                        <a14:foregroundMark x1="32558" y1="24324" x2="48837" y2="189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4365104"/>
            <a:ext cx="720080" cy="61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46" y="2276872"/>
            <a:ext cx="468381" cy="4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9" descr="C:\Users\jarek\Desktop\Żabno - mapy i dzielnicowi\Mapy\Radłów.jpg"/>
          <p:cNvPicPr/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401" b="95296" l="3650" r="92701">
                        <a14:foregroundMark x1="68431" y1="89074" x2="70985" y2="93171"/>
                        <a14:foregroundMark x1="43796" y1="59332" x2="54927" y2="59788"/>
                        <a14:foregroundMark x1="61314" y1="42489" x2="76460" y2="42792"/>
                        <a14:foregroundMark x1="64234" y1="40212" x2="73175" y2="40668"/>
                        <a14:foregroundMark x1="51642" y1="34143" x2="62409" y2="33991"/>
                        <a14:foregroundMark x1="44891" y1="22610" x2="59124" y2="23369"/>
                        <a14:foregroundMark x1="60766" y1="23065" x2="62226" y2="27011"/>
                        <a14:foregroundMark x1="33577" y1="13809" x2="48540" y2="14264"/>
                        <a14:foregroundMark x1="71350" y1="88771" x2="70803" y2="88164"/>
                        <a14:backgroundMark x1="78467" y1="40971" x2="77372" y2="47496"/>
                        <a14:backgroundMark x1="55474" y1="15326" x2="51825" y2="1547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852" y="848335"/>
            <a:ext cx="6912768" cy="6105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327" y="4650611"/>
            <a:ext cx="468381" cy="4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45865"/>
            <a:ext cx="468381" cy="49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90843BCF-C92B-2F44-4122-0CC0BAA25930}"/>
              </a:ext>
            </a:extLst>
          </p:cNvPr>
          <p:cNvSpPr txBox="1"/>
          <p:nvPr/>
        </p:nvSpPr>
        <p:spPr>
          <a:xfrm>
            <a:off x="1672382" y="158812"/>
            <a:ext cx="68600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Krajowa Mapa Zagrożeń Bezpieczeństwa – lokalnie 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F275640-9D85-E33C-C0AE-DF5B3489B07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2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" y="0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/>
          <p:cNvSpPr txBox="1"/>
          <p:nvPr/>
        </p:nvSpPr>
        <p:spPr>
          <a:xfrm>
            <a:off x="582666" y="3068960"/>
            <a:ext cx="8509332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l-PL" sz="40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Aplikacja „Moja Komenda”</a:t>
            </a:r>
            <a:endParaRPr lang="pl-PL" sz="4000" b="1" dirty="0">
              <a:ln w="1270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2E3645E6-B8B8-9320-38A3-C29065720E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" y="18655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03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2" y="-18655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/>
          <p:cNvSpPr txBox="1"/>
          <p:nvPr/>
        </p:nvSpPr>
        <p:spPr>
          <a:xfrm>
            <a:off x="1259632" y="374757"/>
            <a:ext cx="8509332" cy="4616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Aplikacja „Moja Komenda” – innowacyjna funkcjonalność </a:t>
            </a: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425" y="1319213"/>
            <a:ext cx="64071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53B7F28A-94A7-27B8-089A-92C2C8B0D9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3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" y="-11108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/>
          <p:cNvSpPr txBox="1"/>
          <p:nvPr/>
        </p:nvSpPr>
        <p:spPr>
          <a:xfrm>
            <a:off x="1259632" y="374757"/>
            <a:ext cx="8509332" cy="83099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Aplikacja „Moja Komenda” – wykorzystanie </a:t>
            </a:r>
            <a:b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praktyce </a:t>
            </a:r>
            <a:endParaRPr lang="pl-PL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Obraz 2">
            <a:extLst>
              <a:ext uri="{FF2B5EF4-FFF2-40B4-BE49-F238E27FC236}">
                <a16:creationId xmlns:a16="http://schemas.microsoft.com/office/drawing/2014/main" id="{3BB121D0-878A-AB7A-4254-90E65328C1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55873"/>
            <a:ext cx="5925377" cy="4810796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B24D1AD8-9844-E679-9284-67EF1233D9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7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43" y="16566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358" y="519460"/>
            <a:ext cx="57610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rostokąt 1"/>
          <p:cNvSpPr/>
          <p:nvPr/>
        </p:nvSpPr>
        <p:spPr>
          <a:xfrm>
            <a:off x="755576" y="1445074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Głównym założeniem programu jest ułatwienie kontaktu dzielnicowego z mieszkańcami.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dzielnicowy w celu ułatwienia nawiązania z nim kontaktu  został  wyposażony w 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służbowy telefon komórkowy,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dostęp do Internetu,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indywidualną skrzynkę e-mail,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pl-PL" alt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 stronie internetowej i w aplikacji „MOJA KOMENDA” na bieżąco dokonywane są aktualizacje danych poszczególnych dzielnicowych,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Dzielnicowi  w okresach półrocznych realizują działania priorytetowe.</a:t>
            </a:r>
          </a:p>
        </p:txBody>
      </p:sp>
      <p:pic>
        <p:nvPicPr>
          <p:cNvPr id="9" name="Obraz 4" descr="Znalezione obrazy dla zapytania Program dzielnicowy blizej n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4" r="37730"/>
          <a:stretch>
            <a:fillRect/>
          </a:stretch>
        </p:blipFill>
        <p:spPr bwMode="auto">
          <a:xfrm>
            <a:off x="6974430" y="266682"/>
            <a:ext cx="158432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6" cstate="print"/>
          <a:srcRect l="3040" t="17344" r="3430" b="24579"/>
          <a:stretch>
            <a:fillRect/>
          </a:stretch>
        </p:blipFill>
        <p:spPr bwMode="auto">
          <a:xfrm>
            <a:off x="52002" y="4308107"/>
            <a:ext cx="4663813" cy="1873077"/>
          </a:xfrm>
          <a:prstGeom prst="roundRect">
            <a:avLst>
              <a:gd name="adj" fmla="val 17478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079" y="4350737"/>
            <a:ext cx="4076701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255B006B-F8FC-B5E1-0E47-AC5C4CD345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8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2" y="-18655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/>
          <p:cNvSpPr txBox="1"/>
          <p:nvPr/>
        </p:nvSpPr>
        <p:spPr>
          <a:xfrm>
            <a:off x="582666" y="3068960"/>
            <a:ext cx="8509332" cy="151323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Problemy i zagrożenia związane </a:t>
            </a:r>
            <a:b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</a:t>
            </a:r>
          </a:p>
          <a:p>
            <a:pPr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Radłowie – zarys problemu   </a:t>
            </a:r>
            <a:endParaRPr lang="pl-PL" sz="2800" b="1" i="1" dirty="0">
              <a:ln w="1270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691A6CF7-F941-A472-037E-E0DDF5CDA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16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-747464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/>
          <p:cNvSpPr txBox="1"/>
          <p:nvPr/>
        </p:nvSpPr>
        <p:spPr>
          <a:xfrm>
            <a:off x="467544" y="1988840"/>
            <a:ext cx="8509332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Temat </a:t>
            </a:r>
            <a:r>
              <a:rPr lang="pl-PL" sz="2800" b="1" i="1" dirty="0" err="1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redebaty</a:t>
            </a: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został zdefiniowany na podstawie </a:t>
            </a:r>
            <a:r>
              <a:rPr lang="pl-PL" sz="2800" b="1" i="1" dirty="0" err="1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rekomendancji</a:t>
            </a: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zgłoszonych w trakcie debaty w dniu 20.11.2024 roku</a:t>
            </a:r>
          </a:p>
        </p:txBody>
      </p:sp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615FC38D-F303-D01B-F5EF-833240ACCB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2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19D32-4425-EF26-F049-327BF6EE9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>
            <a:extLst>
              <a:ext uri="{FF2B5EF4-FFF2-40B4-BE49-F238E27FC236}">
                <a16:creationId xmlns:a16="http://schemas.microsoft.com/office/drawing/2014/main" id="{C6296D6F-5CE2-915E-A80A-4696F5D8B346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" y="-459432"/>
            <a:ext cx="9144000" cy="17281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957A89BA-35FA-5C59-30D1-9580851AE2DC}"/>
              </a:ext>
            </a:extLst>
          </p:cNvPr>
          <p:cNvSpPr txBox="1"/>
          <p:nvPr/>
        </p:nvSpPr>
        <p:spPr>
          <a:xfrm>
            <a:off x="665837" y="147852"/>
            <a:ext cx="8509332" cy="95410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Rekomendacje dla instytucji i podmiotów zewnętrznych:</a:t>
            </a:r>
          </a:p>
        </p:txBody>
      </p:sp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10FCF2FB-7CB9-63DB-4DBF-B1851DBA0D63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F59F2665-B48E-6BFE-79EB-8BC69DEA4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834EDBD-00D3-1DC4-8A25-A5118C12C978}"/>
              </a:ext>
            </a:extLst>
          </p:cNvPr>
          <p:cNvSpPr txBox="1"/>
          <p:nvPr/>
        </p:nvSpPr>
        <p:spPr>
          <a:xfrm>
            <a:off x="474507" y="1403917"/>
            <a:ext cx="87006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Rozważenie zmiany infrastruktury na drogach dojazdowych do kąpieliska poprzez np. instalacje progów zwalniających.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Wyznaczenie miejsc do parkowania pojazdów, określenie sposobu pobierania opłat z uwzględnieniem prowadzonej działalności gospodarczej przez najemcę.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Prawidłowe oznakowanie terenu w tablice informacyjne, regulamin kąpieliska, wyznaczenie miejsc do grillowania, wędkowania.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Zorganizowanie kąpieliska poprzez odpowiednie </a:t>
            </a:r>
            <a:r>
              <a:rPr lang="pl-PL" sz="2400" dirty="0" err="1"/>
              <a:t>wypłycenie</a:t>
            </a:r>
            <a:r>
              <a:rPr lang="pl-PL" sz="2400" dirty="0"/>
              <a:t> dna do głębokości 1,4 metry prawidłowe oznakowanie tego terenu. </a:t>
            </a:r>
          </a:p>
        </p:txBody>
      </p:sp>
    </p:spTree>
    <p:extLst>
      <p:ext uri="{BB962C8B-B14F-4D97-AF65-F5344CB8AC3E}">
        <p14:creationId xmlns:p14="http://schemas.microsoft.com/office/powerpoint/2010/main" val="342846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D4ACB-68A0-89D1-0193-78FA5F0E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>
            <a:extLst>
              <a:ext uri="{FF2B5EF4-FFF2-40B4-BE49-F238E27FC236}">
                <a16:creationId xmlns:a16="http://schemas.microsoft.com/office/drawing/2014/main" id="{866192E4-269B-DC84-6375-723045C21E9F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" y="-459432"/>
            <a:ext cx="9144000" cy="17281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314CE8CF-29A8-269A-388F-18DF3394EA32}"/>
              </a:ext>
            </a:extLst>
          </p:cNvPr>
          <p:cNvSpPr txBox="1"/>
          <p:nvPr/>
        </p:nvSpPr>
        <p:spPr>
          <a:xfrm>
            <a:off x="1102212" y="135157"/>
            <a:ext cx="85093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Rekomendacje dla Policji:</a:t>
            </a:r>
          </a:p>
        </p:txBody>
      </p:sp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B5B89736-4EB4-1B4B-2F59-AA46423D7F03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2069ED3A-0281-6ABC-1CA9-ED3E76AB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68DE8C48-2C19-D233-894E-8B046633AEF6}"/>
              </a:ext>
            </a:extLst>
          </p:cNvPr>
          <p:cNvSpPr txBox="1"/>
          <p:nvPr/>
        </p:nvSpPr>
        <p:spPr>
          <a:xfrm>
            <a:off x="474507" y="1403917"/>
            <a:ext cx="870066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Dalsze kontrole prowadzone przez policjantów ukierunkowane na przestrzeganie znaków drogowych przez kierujących pojazdami.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Podjąć współpracę  z WOPR celem organizacji wspólnych patroli pływających, ukierunkowanych na egzekwowanie przepisów prawa wobec osób korzystających z sprzętu pływającego </a:t>
            </a:r>
            <a:br>
              <a:rPr lang="pl-PL" sz="2400" dirty="0"/>
            </a:br>
            <a:r>
              <a:rPr lang="pl-PL" sz="2400" dirty="0"/>
              <a:t>i znajdujących się na zbiorniku wodnym.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Zwiększyć represję wobec sprawców wykroczeń porządkowych </a:t>
            </a:r>
            <a:br>
              <a:rPr lang="pl-PL" sz="2400" dirty="0"/>
            </a:br>
            <a:r>
              <a:rPr lang="pl-PL" sz="2400" dirty="0"/>
              <a:t>w rejonie akwenu wodnego i dróg dojazdowych takich jak: spożywanie alkoholu, zaśmiecanie, zakłócania ciszy nocnej oraz porządku publicznego.</a:t>
            </a:r>
          </a:p>
        </p:txBody>
      </p:sp>
    </p:spTree>
    <p:extLst>
      <p:ext uri="{BB962C8B-B14F-4D97-AF65-F5344CB8AC3E}">
        <p14:creationId xmlns:p14="http://schemas.microsoft.com/office/powerpoint/2010/main" val="6493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451" y="-84988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/>
          <p:cNvSpPr txBox="1"/>
          <p:nvPr/>
        </p:nvSpPr>
        <p:spPr>
          <a:xfrm>
            <a:off x="-1116632" y="5241847"/>
            <a:ext cx="8568952" cy="6322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l-PL" sz="32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Komisariat Policji w Żabnie  </a:t>
            </a:r>
            <a:r>
              <a:rPr lang="pl-PL" sz="32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  <a:ea typeface="Calibri"/>
                <a:cs typeface="Arabic Typesetting" panose="03020402040406030203" pitchFamily="66" charset="-78"/>
              </a:rPr>
              <a:t> </a:t>
            </a:r>
            <a:r>
              <a:rPr lang="pl-PL" sz="32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Kunstler Script" panose="030304020206070D0D06" pitchFamily="66" charset="0"/>
                <a:ea typeface="Calibri"/>
                <a:cs typeface="Arabic Typesetting" panose="03020402040406030203" pitchFamily="66" charset="-78"/>
              </a:rPr>
              <a:t> </a:t>
            </a:r>
          </a:p>
        </p:txBody>
      </p:sp>
      <p:sp>
        <p:nvSpPr>
          <p:cNvPr id="8" name="Pole tekstowe 3"/>
          <p:cNvSpPr txBox="1"/>
          <p:nvPr/>
        </p:nvSpPr>
        <p:spPr>
          <a:xfrm>
            <a:off x="536676" y="5712929"/>
            <a:ext cx="6120680" cy="545727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l-PL" sz="28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 - </a:t>
            </a:r>
            <a:r>
              <a:rPr lang="pl-PL" sz="2800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wspólnie z mieszkańcami  </a:t>
            </a:r>
          </a:p>
        </p:txBody>
      </p:sp>
      <p:cxnSp>
        <p:nvCxnSpPr>
          <p:cNvPr id="9" name="Łącznik prostoliniowy 8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roslaw.labedz\Desktop\Żabno\gwiazda k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dominik.rzepecki\Desktop\Logo Żabno -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" y="45217"/>
            <a:ext cx="1111352" cy="1116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 descr="Obraz zawierający na wolnym powietrzu, budynek, niebo, własność&#10;&#10;Zawartość wygenerowana przez sztuczną inteligencję może być niepoprawna.">
            <a:extLst>
              <a:ext uri="{FF2B5EF4-FFF2-40B4-BE49-F238E27FC236}">
                <a16:creationId xmlns:a16="http://schemas.microsoft.com/office/drawing/2014/main" id="{16102806-9A95-B77F-FD07-0DDC76417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263" y="759443"/>
            <a:ext cx="6858129" cy="409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C3AFF-8EF2-015C-7463-9E946D2A0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>
            <a:extLst>
              <a:ext uri="{FF2B5EF4-FFF2-40B4-BE49-F238E27FC236}">
                <a16:creationId xmlns:a16="http://schemas.microsoft.com/office/drawing/2014/main" id="{4FC39983-2734-C081-2B5F-A17C9494EE54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" y="-459432"/>
            <a:ext cx="9144000" cy="17281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F93206BC-372D-8EAD-367E-DD235C542F01}"/>
              </a:ext>
            </a:extLst>
          </p:cNvPr>
          <p:cNvSpPr txBox="1"/>
          <p:nvPr/>
        </p:nvSpPr>
        <p:spPr>
          <a:xfrm>
            <a:off x="1102212" y="135157"/>
            <a:ext cx="85093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Rekomendacje dla Policji:</a:t>
            </a:r>
          </a:p>
        </p:txBody>
      </p:sp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10D378E2-3DAE-3CEC-B1F9-A0F7650B64C6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C88F88EB-5D5F-AB38-9482-330F7AE9FB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37D2A64-08CE-B0A8-91F5-7923F3190B89}"/>
              </a:ext>
            </a:extLst>
          </p:cNvPr>
          <p:cNvSpPr txBox="1"/>
          <p:nvPr/>
        </p:nvSpPr>
        <p:spPr>
          <a:xfrm>
            <a:off x="474507" y="1403917"/>
            <a:ext cx="87006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Przez cały sezon kierować policyjne patrole w rejon akwenu wodnego nie dopuścić do niszczenia znajdującej się tam infrastruktury.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Podjąć rozmowy z przedstawicielami Urzędu w Radłowie </a:t>
            </a:r>
            <a:br>
              <a:rPr lang="pl-PL" sz="2400" dirty="0"/>
            </a:br>
            <a:r>
              <a:rPr lang="pl-PL" sz="2400" dirty="0"/>
              <a:t>o rozważenie możliwości odtworzenia funkcjonowania Posterunku Policji na terenie Gminy. </a:t>
            </a:r>
          </a:p>
        </p:txBody>
      </p:sp>
    </p:spTree>
    <p:extLst>
      <p:ext uri="{BB962C8B-B14F-4D97-AF65-F5344CB8AC3E}">
        <p14:creationId xmlns:p14="http://schemas.microsoft.com/office/powerpoint/2010/main" val="132735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9EDB4-268C-0CE1-4B05-23841B97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>
            <a:extLst>
              <a:ext uri="{FF2B5EF4-FFF2-40B4-BE49-F238E27FC236}">
                <a16:creationId xmlns:a16="http://schemas.microsoft.com/office/drawing/2014/main" id="{25A8F15E-9A82-2A0F-5D04-D9E84261710C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38" y="-459432"/>
            <a:ext cx="9144000" cy="172819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372E8778-54AD-1B79-CA5C-539CF1AF811E}"/>
              </a:ext>
            </a:extLst>
          </p:cNvPr>
          <p:cNvSpPr txBox="1"/>
          <p:nvPr/>
        </p:nvSpPr>
        <p:spPr>
          <a:xfrm>
            <a:off x="1102212" y="135157"/>
            <a:ext cx="85093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Rekomendacje dla Policji:</a:t>
            </a:r>
          </a:p>
        </p:txBody>
      </p:sp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045D4E50-B0A5-B5FC-692A-19B5D7858FC3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02EBFF7F-8B41-CFB2-56B6-24D72A03FF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C75900C-E865-94ED-9BA2-3E0050D3E5D8}"/>
              </a:ext>
            </a:extLst>
          </p:cNvPr>
          <p:cNvSpPr txBox="1"/>
          <p:nvPr/>
        </p:nvSpPr>
        <p:spPr>
          <a:xfrm>
            <a:off x="446042" y="2274838"/>
            <a:ext cx="870066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Przez cały rok  kierować policyjne patrole w rejon akwenu wodnego nie dopuścić do niszczenia znajdującej się tam infrastruktury.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Podjąć rozmowy z przedstawicielami Urzędu w Radłowie </a:t>
            </a:r>
            <a:br>
              <a:rPr lang="pl-PL" sz="2400" dirty="0"/>
            </a:br>
            <a:r>
              <a:rPr lang="pl-PL" sz="2400" dirty="0"/>
              <a:t>o rozważenie możliwości odtworzenia funkcjonowania Posterunku Policji na terenie Gminy. </a:t>
            </a:r>
          </a:p>
        </p:txBody>
      </p:sp>
    </p:spTree>
    <p:extLst>
      <p:ext uri="{BB962C8B-B14F-4D97-AF65-F5344CB8AC3E}">
        <p14:creationId xmlns:p14="http://schemas.microsoft.com/office/powerpoint/2010/main" val="194497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BC5E5-CC27-3ADB-4EE5-DA2BDD5F5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>
            <a:extLst>
              <a:ext uri="{FF2B5EF4-FFF2-40B4-BE49-F238E27FC236}">
                <a16:creationId xmlns:a16="http://schemas.microsoft.com/office/drawing/2014/main" id="{280C51D5-BDB8-4F49-2593-722178C180B1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2" y="-18655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EC1A1388-C061-D367-6700-7DA5BA271C77}"/>
              </a:ext>
            </a:extLst>
          </p:cNvPr>
          <p:cNvSpPr txBox="1"/>
          <p:nvPr/>
        </p:nvSpPr>
        <p:spPr>
          <a:xfrm>
            <a:off x="582666" y="3068960"/>
            <a:ext cx="8509332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l-PL" sz="28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Co nas czeka…</a:t>
            </a:r>
            <a:endParaRPr lang="pl-PL" sz="2800" b="1" i="1" dirty="0">
              <a:ln w="1270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B1576C53-9AFD-2002-37DA-A3E67CA722A9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>
            <a:extLst>
              <a:ext uri="{FF2B5EF4-FFF2-40B4-BE49-F238E27FC236}">
                <a16:creationId xmlns:a16="http://schemas.microsoft.com/office/drawing/2014/main" id="{2D0C4B2E-35C9-5759-BFBF-0CAD414F6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74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701CF4-7B8A-CDCB-84CA-7990DDDAF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6A7E435C-022D-8BBD-403C-042080136F97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0F7263E2-DFDD-E676-070F-26BFB88D719B}"/>
              </a:ext>
            </a:extLst>
          </p:cNvPr>
          <p:cNvSpPr/>
          <p:nvPr/>
        </p:nvSpPr>
        <p:spPr>
          <a:xfrm>
            <a:off x="1486000" y="255977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</a:t>
            </a:r>
            <a:r>
              <a:rPr kumimoji="0" lang="pl-PL" sz="2400" b="0" i="0" u="none" strike="noStrike" kern="1200" cap="none" spc="0" normalizeH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Radłowie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74DEECD-70CA-EF3D-806F-346B4C904B85}"/>
              </a:ext>
            </a:extLst>
          </p:cNvPr>
          <p:cNvSpPr/>
          <p:nvPr/>
        </p:nvSpPr>
        <p:spPr>
          <a:xfrm>
            <a:off x="732824" y="5929024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Przygotowanie do sezonu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CCDDA23-7C2C-E886-4C83-4AFDF9850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pic>
        <p:nvPicPr>
          <p:cNvPr id="9" name="Symbol zastępczy zawartości 8" descr="Obraz zawierający osoba, człowiek, w pomieszczeniu, ubrania&#10;&#10;Opis wygenerowany automatycznie">
            <a:extLst>
              <a:ext uri="{FF2B5EF4-FFF2-40B4-BE49-F238E27FC236}">
                <a16:creationId xmlns:a16="http://schemas.microsoft.com/office/drawing/2014/main" id="{BA3A8909-02BA-79E1-5F05-96F6CBA9AE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16" y="1449751"/>
            <a:ext cx="7728841" cy="4351338"/>
          </a:xfrm>
        </p:spPr>
      </p:pic>
    </p:spTree>
    <p:extLst>
      <p:ext uri="{BB962C8B-B14F-4D97-AF65-F5344CB8AC3E}">
        <p14:creationId xmlns:p14="http://schemas.microsoft.com/office/powerpoint/2010/main" val="82310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403648" y="188640"/>
            <a:ext cx="6768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z funkcjonowaniem akwenu</a:t>
            </a:r>
            <a:r>
              <a:rPr kumimoji="0" lang="pl-PL" sz="2400" b="0" i="0" u="none" strike="noStrike" kern="1200" cap="none" spc="0" normalizeH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Radłowie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39552" y="5923435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Latem, przy akwenie dziennie wypoczywa nawet do 2 tysięcy osób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964CE662-E76A-604C-4368-8CD9D0F31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pic>
        <p:nvPicPr>
          <p:cNvPr id="9" name="Obraz 8" descr="Obraz zawierający na wolnym powietrzu, woda, wakacje, lato&#10;&#10;Opis wygenerowany automatycznie">
            <a:extLst>
              <a:ext uri="{FF2B5EF4-FFF2-40B4-BE49-F238E27FC236}">
                <a16:creationId xmlns:a16="http://schemas.microsoft.com/office/drawing/2014/main" id="{B8BE0547-A3A7-4893-333C-97C5F58D4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764" y="1414315"/>
            <a:ext cx="6534472" cy="435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82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7CD9F-B854-E11C-5D13-93F98A641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81C738F3-7411-CB42-A432-5A107B5C3163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32B80FDD-5D96-981A-5FE0-F164EB41C23B}"/>
              </a:ext>
            </a:extLst>
          </p:cNvPr>
          <p:cNvSpPr/>
          <p:nvPr/>
        </p:nvSpPr>
        <p:spPr>
          <a:xfrm>
            <a:off x="1486000" y="255977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</a:t>
            </a:r>
            <a:r>
              <a:rPr kumimoji="0" lang="pl-PL" sz="2400" b="0" i="0" u="none" strike="noStrike" kern="1200" cap="none" spc="0" normalizeH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Radłowie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ED68C48-BB74-76FE-109C-5BDCF870BEC6}"/>
              </a:ext>
            </a:extLst>
          </p:cNvPr>
          <p:cNvSpPr/>
          <p:nvPr/>
        </p:nvSpPr>
        <p:spPr>
          <a:xfrm>
            <a:off x="1115665" y="594928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Organizacja pikniku „Kręci mnie bezpieczeństwo nad wodą”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498A8D7-2F54-2A4A-27D4-732F9EB7A0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pic>
        <p:nvPicPr>
          <p:cNvPr id="17" name="Symbol zastępczy zawartości 16" descr="Obraz zawierający na wolnym powietrzu, ubrania, osoba, ziemia&#10;&#10;Opis wygenerowany automatycznie">
            <a:extLst>
              <a:ext uri="{FF2B5EF4-FFF2-40B4-BE49-F238E27FC236}">
                <a16:creationId xmlns:a16="http://schemas.microsoft.com/office/drawing/2014/main" id="{25627B55-FF73-BD1A-9CFB-E01659B7A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4362"/>
            <a:ext cx="6891908" cy="4594605"/>
          </a:xfrm>
        </p:spPr>
      </p:pic>
    </p:spTree>
    <p:extLst>
      <p:ext uri="{BB962C8B-B14F-4D97-AF65-F5344CB8AC3E}">
        <p14:creationId xmlns:p14="http://schemas.microsoft.com/office/powerpoint/2010/main" val="40986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306468" y="181398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 wodnego w Radłowie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46428" y="5264567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Współpraca z Tarnowskim </a:t>
            </a:r>
            <a:b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Wodnym Ochotniczym Pogotowiem Ratunkowym 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Symbol zastępczy zawartości 8">
            <a:extLst>
              <a:ext uri="{FF2B5EF4-FFF2-40B4-BE49-F238E27FC236}">
                <a16:creationId xmlns:a16="http://schemas.microsoft.com/office/drawing/2014/main" id="{071F8F25-53AF-667C-EBD4-2A50FCFAA8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01" y="1769185"/>
            <a:ext cx="3803836" cy="2852877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219CE3E-5DBA-6C1B-48FD-4FADE7D58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pic>
        <p:nvPicPr>
          <p:cNvPr id="7" name="Obraz 6" descr="Obraz zawierający na wolnym powietrzu, jezioro, woda, Pływanie&#10;&#10;Opis wygenerowany automatycznie">
            <a:extLst>
              <a:ext uri="{FF2B5EF4-FFF2-40B4-BE49-F238E27FC236}">
                <a16:creationId xmlns:a16="http://schemas.microsoft.com/office/drawing/2014/main" id="{8303BCBE-9BF9-5BE9-7644-897603D0D3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766077"/>
            <a:ext cx="3952940" cy="285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0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475656" y="116631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</a:t>
            </a:r>
            <a:r>
              <a:rPr kumimoji="0" lang="pl-PL" sz="2400" b="0" i="0" u="none" strike="noStrike" kern="1200" cap="none" spc="0" normalizeH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w Radłowie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872366" y="5337039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Ćwiczenia i akcje z PSP KMP w Tarnowie</a:t>
            </a:r>
            <a:endParaRPr kumimoji="0" lang="pl-PL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2C567096-A535-2AC4-B18B-786C9DCF0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9" y="1832820"/>
            <a:ext cx="3803913" cy="2852935"/>
          </a:xfr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2742956-725F-29C6-6026-473E069ECD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37" y="1832820"/>
            <a:ext cx="3803913" cy="2852935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649718B6-C2C6-507D-6E04-B984EC509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9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A30554-FAFB-59EE-4561-98C2F5FA2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>
            <a:extLst>
              <a:ext uri="{FF2B5EF4-FFF2-40B4-BE49-F238E27FC236}">
                <a16:creationId xmlns:a16="http://schemas.microsoft.com/office/drawing/2014/main" id="{5D66C119-6B04-7C26-FD1A-3E0B02FFAD3A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>
            <a:extLst>
              <a:ext uri="{FF2B5EF4-FFF2-40B4-BE49-F238E27FC236}">
                <a16:creationId xmlns:a16="http://schemas.microsoft.com/office/drawing/2014/main" id="{7C6003B8-4268-7096-50A5-065308498031}"/>
              </a:ext>
            </a:extLst>
          </p:cNvPr>
          <p:cNvSpPr/>
          <p:nvPr/>
        </p:nvSpPr>
        <p:spPr>
          <a:xfrm>
            <a:off x="1486000" y="255977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 w Radłowie</a:t>
            </a: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052AD625-BD82-B7D9-499F-581114EE5248}"/>
              </a:ext>
            </a:extLst>
          </p:cNvPr>
          <p:cNvSpPr/>
          <p:nvPr/>
        </p:nvSpPr>
        <p:spPr>
          <a:xfrm>
            <a:off x="1084298" y="5877272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Ruch w rejonie dróg dojazdowych do zbiornika wodnego to również istotny problem i zagrożenie…</a:t>
            </a: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F28B31D-9025-5C66-7E3C-A86CB23AA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  <p:pic>
        <p:nvPicPr>
          <p:cNvPr id="6" name="Obraz 5" descr="Obraz zawierający na wolnym powietrzu, niebo, chmura, roślina&#10;&#10;Opis wygenerowany automatycznie">
            <a:extLst>
              <a:ext uri="{FF2B5EF4-FFF2-40B4-BE49-F238E27FC236}">
                <a16:creationId xmlns:a16="http://schemas.microsoft.com/office/drawing/2014/main" id="{67682765-C715-52E1-0F02-FF4BB624FB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17122"/>
            <a:ext cx="5898341" cy="442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8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403648" y="188640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400" b="0" i="0" u="none" strike="noStrike" kern="1200" cap="none" spc="0" normalizeH="0" baseline="0" noProof="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927049" y="5161784"/>
            <a:ext cx="74888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Dziękuję za uwagę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400" dirty="0">
              <a:ln w="1270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nadkom. dr Dominik Rzepecki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Komendant Komisariatu Policji w Żabnie  </a:t>
            </a:r>
            <a:endParaRPr kumimoji="0" lang="pl-P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F1C4FD7-7802-8AE4-C1FF-B60265A80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121" y="260648"/>
            <a:ext cx="6192688" cy="4768102"/>
          </a:xfr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17A6C5BC-0733-CA1A-0720-FBBDF9231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516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" y="116631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F5C6BBE-F12C-4E16-A396-8CDE70D05ED0}"/>
              </a:ext>
            </a:extLst>
          </p:cNvPr>
          <p:cNvSpPr txBox="1"/>
          <p:nvPr/>
        </p:nvSpPr>
        <p:spPr>
          <a:xfrm>
            <a:off x="2411760" y="530443"/>
            <a:ext cx="418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Rejon działania w liczbach…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8665943-E7A2-6AED-3CE1-89A114601376}"/>
              </a:ext>
            </a:extLst>
          </p:cNvPr>
          <p:cNvGraphicFramePr>
            <a:graphicFrameLocks noGrp="1"/>
          </p:cNvGraphicFramePr>
          <p:nvPr/>
        </p:nvGraphicFramePr>
        <p:xfrm>
          <a:off x="1115616" y="2204873"/>
          <a:ext cx="7200800" cy="3312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49422">
                  <a:extLst>
                    <a:ext uri="{9D8B030D-6E8A-4147-A177-3AD203B41FA5}">
                      <a16:colId xmlns:a16="http://schemas.microsoft.com/office/drawing/2014/main" val="1669392013"/>
                    </a:ext>
                  </a:extLst>
                </a:gridCol>
                <a:gridCol w="2016566">
                  <a:extLst>
                    <a:ext uri="{9D8B030D-6E8A-4147-A177-3AD203B41FA5}">
                      <a16:colId xmlns:a16="http://schemas.microsoft.com/office/drawing/2014/main" val="3826997864"/>
                    </a:ext>
                  </a:extLst>
                </a:gridCol>
                <a:gridCol w="1286806">
                  <a:extLst>
                    <a:ext uri="{9D8B030D-6E8A-4147-A177-3AD203B41FA5}">
                      <a16:colId xmlns:a16="http://schemas.microsoft.com/office/drawing/2014/main" val="2587050977"/>
                    </a:ext>
                  </a:extLst>
                </a:gridCol>
                <a:gridCol w="1748006">
                  <a:extLst>
                    <a:ext uri="{9D8B030D-6E8A-4147-A177-3AD203B41FA5}">
                      <a16:colId xmlns:a16="http://schemas.microsoft.com/office/drawing/2014/main" val="2979374578"/>
                    </a:ext>
                  </a:extLst>
                </a:gridCol>
              </a:tblGrid>
              <a:tr h="9569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Miejscowość/powiat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Liczba mieszkańców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Powierzchnia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Ilość sołectw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3632088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Radłów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</a:rPr>
                        <a:t>10.000</a:t>
                      </a:r>
                      <a:endParaRPr lang="pl-PL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solidFill>
                            <a:srgbClr val="002060"/>
                          </a:solidFill>
                          <a:effectLst/>
                        </a:rPr>
                        <a:t>86 km2</a:t>
                      </a:r>
                      <a:endParaRPr lang="pl-PL" sz="1600" b="1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002060"/>
                          </a:solidFill>
                          <a:effectLst/>
                        </a:rPr>
                        <a:t>14</a:t>
                      </a:r>
                      <a:endParaRPr lang="pl-PL" sz="16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2905796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Żabno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21.000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102 km2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20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643825"/>
                  </a:ext>
                </a:extLst>
              </a:tr>
              <a:tr h="4849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Wietrzychowice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4000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48 </a:t>
                      </a:r>
                      <a:r>
                        <a:rPr lang="pl-PL" sz="1600" dirty="0">
                          <a:effectLst/>
                        </a:rPr>
                        <a:t>km2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9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1560928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Razem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>
                          <a:solidFill>
                            <a:srgbClr val="FF0000"/>
                          </a:solidFill>
                          <a:effectLst/>
                        </a:rPr>
                        <a:t>35.000</a:t>
                      </a:r>
                      <a:endParaRPr lang="pl-PL" sz="1600" b="1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240 km2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b="1" dirty="0">
                          <a:solidFill>
                            <a:srgbClr val="FF0000"/>
                          </a:solidFill>
                          <a:effectLst/>
                        </a:rPr>
                        <a:t>44</a:t>
                      </a:r>
                      <a:endParaRPr lang="pl-PL" sz="16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695928"/>
                  </a:ext>
                </a:extLst>
              </a:tr>
              <a:tr h="46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powiat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17%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>
                          <a:effectLst/>
                        </a:rPr>
                        <a:t>17%</a:t>
                      </a:r>
                      <a:endParaRPr lang="pl-PL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l-PL" sz="1600" dirty="0">
                          <a:effectLst/>
                        </a:rPr>
                        <a:t>----</a:t>
                      </a:r>
                      <a:endParaRPr lang="pl-PL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2240657"/>
                  </a:ext>
                </a:extLst>
              </a:tr>
            </a:tbl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D9370B8B-2B44-1444-64F1-6C784E544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" y="0"/>
            <a:ext cx="1116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9875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67536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rostokąt 2"/>
          <p:cNvSpPr/>
          <p:nvPr/>
        </p:nvSpPr>
        <p:spPr>
          <a:xfrm>
            <a:off x="1172570" y="189392"/>
            <a:ext cx="73283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„Problemy i zagrożenia związane </a:t>
            </a:r>
            <a:b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z funkcjonowaniem akwenu wodnego w Radłowie</a:t>
            </a:r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”</a:t>
            </a:r>
          </a:p>
          <a:p>
            <a:pPr algn="ctr"/>
            <a:endParaRPr lang="pl-PL" sz="2400" dirty="0"/>
          </a:p>
        </p:txBody>
      </p:sp>
      <p:pic>
        <p:nvPicPr>
          <p:cNvPr id="10" name="Picture 2" descr="C:\Users\jaroslaw.labedz\Desktop\Żabno\gwiazda kmp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2590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9875107-2AC3-A1AD-8C8C-0FF7320A5B81}"/>
              </a:ext>
            </a:extLst>
          </p:cNvPr>
          <p:cNvSpPr txBox="1"/>
          <p:nvPr/>
        </p:nvSpPr>
        <p:spPr>
          <a:xfrm>
            <a:off x="809909" y="2780928"/>
            <a:ext cx="769096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Komisariat Policji w Żabnie – informacje ogólne,</a:t>
            </a:r>
          </a:p>
          <a:p>
            <a:pPr algn="l"/>
            <a:endParaRPr lang="pl-PL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Krajowa Mapa Zagrożeń Bezpieczeństwa,</a:t>
            </a:r>
          </a:p>
          <a:p>
            <a:pPr algn="l"/>
            <a:endParaRPr lang="pl-PL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Aplikacja „Moja Komenda”,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pl-PL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pl-PL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Dzielnicowy Bliżej Nas,</a:t>
            </a:r>
          </a:p>
          <a:p>
            <a:pPr algn="l"/>
            <a:endParaRPr lang="pl-PL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Problemy i zagrożenia związane z funkcjonowaniem akwenu  – wprowadzenie do dyskusji.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C0825E8-D8D3-BA83-5BB6-F54629790426}"/>
              </a:ext>
            </a:extLst>
          </p:cNvPr>
          <p:cNvSpPr txBox="1"/>
          <p:nvPr/>
        </p:nvSpPr>
        <p:spPr>
          <a:xfrm>
            <a:off x="803219" y="1843222"/>
            <a:ext cx="4699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r>
              <a:rPr lang="pl-P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2400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" y="50347"/>
            <a:ext cx="1116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00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3" y="0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rostokąt zaokrąglony 4"/>
          <p:cNvSpPr/>
          <p:nvPr/>
        </p:nvSpPr>
        <p:spPr>
          <a:xfrm>
            <a:off x="1600984" y="1337001"/>
            <a:ext cx="6325875" cy="92056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Komendant  Komisariatu</a:t>
            </a:r>
          </a:p>
        </p:txBody>
      </p:sp>
      <p:sp>
        <p:nvSpPr>
          <p:cNvPr id="22" name="Prostokąt zaokrąglony 21"/>
          <p:cNvSpPr/>
          <p:nvPr/>
        </p:nvSpPr>
        <p:spPr>
          <a:xfrm>
            <a:off x="4052398" y="3005359"/>
            <a:ext cx="1752779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Sekretariat</a:t>
            </a:r>
          </a:p>
        </p:txBody>
      </p:sp>
      <p:sp>
        <p:nvSpPr>
          <p:cNvPr id="23" name="Prostokąt zaokrąglony 22"/>
          <p:cNvSpPr/>
          <p:nvPr/>
        </p:nvSpPr>
        <p:spPr>
          <a:xfrm>
            <a:off x="5985920" y="2995843"/>
            <a:ext cx="3059710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Kierownik</a:t>
            </a:r>
          </a:p>
          <a:p>
            <a:pPr algn="ctr"/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Ogniwa Kryminalnego </a:t>
            </a:r>
          </a:p>
        </p:txBody>
      </p:sp>
      <p:sp>
        <p:nvSpPr>
          <p:cNvPr id="24" name="Prostokąt zaokrąglony 23"/>
          <p:cNvSpPr/>
          <p:nvPr/>
        </p:nvSpPr>
        <p:spPr>
          <a:xfrm>
            <a:off x="366020" y="3005359"/>
            <a:ext cx="3569898" cy="79208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Kierownik</a:t>
            </a:r>
          </a:p>
          <a:p>
            <a:pPr algn="ctr"/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Ogniwa ds. Prewencji</a:t>
            </a:r>
          </a:p>
        </p:txBody>
      </p:sp>
      <p:sp>
        <p:nvSpPr>
          <p:cNvPr id="25" name="Prostokąt zaokrąglony 24"/>
          <p:cNvSpPr/>
          <p:nvPr/>
        </p:nvSpPr>
        <p:spPr>
          <a:xfrm>
            <a:off x="324514" y="4387059"/>
            <a:ext cx="2273754" cy="1467713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Policjanci </a:t>
            </a:r>
          </a:p>
          <a:p>
            <a:pPr algn="ctr"/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Ogniwa ds. Prewencji</a:t>
            </a:r>
          </a:p>
          <a:p>
            <a:pPr algn="ctr"/>
            <a:endParaRPr lang="pl-PL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8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26" name="Prostokąt zaokrąglony 25"/>
          <p:cNvSpPr/>
          <p:nvPr/>
        </p:nvSpPr>
        <p:spPr>
          <a:xfrm>
            <a:off x="2740770" y="4387059"/>
            <a:ext cx="2307506" cy="1467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Dzielnicowi</a:t>
            </a:r>
          </a:p>
          <a:p>
            <a:pPr algn="ctr"/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pl-PL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5</a:t>
            </a:r>
          </a:p>
        </p:txBody>
      </p:sp>
      <p:sp>
        <p:nvSpPr>
          <p:cNvPr id="27" name="Prostokąt zaokrąglony 26"/>
          <p:cNvSpPr/>
          <p:nvPr/>
        </p:nvSpPr>
        <p:spPr>
          <a:xfrm>
            <a:off x="5985920" y="4387060"/>
            <a:ext cx="3059710" cy="146771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Policjanci </a:t>
            </a:r>
          </a:p>
          <a:p>
            <a:pPr algn="ctr"/>
            <a:r>
              <a:rPr lang="pl-PL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Ogniwa Kryminalnego</a:t>
            </a:r>
          </a:p>
          <a:p>
            <a:pPr algn="ctr"/>
            <a:endParaRPr lang="pl-PL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r>
              <a:rPr lang="pl-P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6</a:t>
            </a:r>
            <a:endParaRPr lang="pl-P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0" name="Strzałka w dół 29"/>
          <p:cNvSpPr/>
          <p:nvPr/>
        </p:nvSpPr>
        <p:spPr>
          <a:xfrm>
            <a:off x="1340485" y="3797819"/>
            <a:ext cx="241811" cy="6205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37" name="Strzałka w dół 36"/>
          <p:cNvSpPr/>
          <p:nvPr/>
        </p:nvSpPr>
        <p:spPr>
          <a:xfrm>
            <a:off x="2031481" y="2257564"/>
            <a:ext cx="238976" cy="7508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39" name="Strzałka w dół 38"/>
          <p:cNvSpPr/>
          <p:nvPr/>
        </p:nvSpPr>
        <p:spPr>
          <a:xfrm>
            <a:off x="7515066" y="3766541"/>
            <a:ext cx="241811" cy="6205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40" name="Strzałka w dół 39"/>
          <p:cNvSpPr/>
          <p:nvPr/>
        </p:nvSpPr>
        <p:spPr>
          <a:xfrm>
            <a:off x="3271835" y="3797819"/>
            <a:ext cx="241811" cy="620520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41" name="Strzałka w dół 40"/>
          <p:cNvSpPr/>
          <p:nvPr/>
        </p:nvSpPr>
        <p:spPr>
          <a:xfrm>
            <a:off x="4763921" y="2257564"/>
            <a:ext cx="238976" cy="7508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sp>
        <p:nvSpPr>
          <p:cNvPr id="42" name="Strzałka w dół 41"/>
          <p:cNvSpPr/>
          <p:nvPr/>
        </p:nvSpPr>
        <p:spPr>
          <a:xfrm>
            <a:off x="7276090" y="2223598"/>
            <a:ext cx="238976" cy="7508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ln>
                <a:solidFill>
                  <a:schemeClr val="bg1">
                    <a:lumMod val="75000"/>
                  </a:schemeClr>
                </a:solidFill>
              </a:ln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12" y="0"/>
            <a:ext cx="1116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87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az 13" descr="C:\Users\jarek\Desktop\Żabno - mapy i dzielnicowi\Mapy\Żabno 1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13" b="94836" l="5149" r="96206">
                        <a14:foregroundMark x1="68022" y1="64789" x2="60434" y2="64789"/>
                        <a14:foregroundMark x1="29268" y1="21596" x2="39837" y2="23005"/>
                        <a14:foregroundMark x1="85095" y1="70423" x2="89702" y2="70657"/>
                        <a14:foregroundMark x1="45528" y1="39437" x2="40921" y2="38967"/>
                        <a14:backgroundMark x1="40108" y1="34038" x2="31165" y2="2746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237" y="1530738"/>
            <a:ext cx="2839334" cy="3651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Obraz 14" descr="C:\Users\jarek\Desktop\Żabno - mapy i dzielnicowi\Mapy\Radłów.jpg"/>
          <p:cNvPicPr/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1" b="95296" l="3650" r="92701">
                        <a14:foregroundMark x1="68431" y1="89074" x2="70985" y2="93171"/>
                        <a14:foregroundMark x1="43796" y1="59332" x2="54927" y2="59788"/>
                        <a14:foregroundMark x1="61314" y1="42489" x2="76460" y2="42792"/>
                        <a14:foregroundMark x1="64234" y1="40212" x2="73175" y2="40668"/>
                        <a14:foregroundMark x1="51642" y1="34143" x2="62409" y2="33991"/>
                        <a14:foregroundMark x1="44891" y1="22610" x2="59124" y2="23369"/>
                        <a14:foregroundMark x1="60766" y1="23065" x2="62226" y2="27011"/>
                        <a14:foregroundMark x1="33577" y1="13809" x2="48540" y2="14264"/>
                        <a14:foregroundMark x1="71350" y1="88771" x2="70803" y2="88164"/>
                        <a14:backgroundMark x1="78467" y1="40971" x2="77372" y2="47496"/>
                        <a14:backgroundMark x1="55474" y1="15326" x2="51825" y2="15478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66" y="2146026"/>
            <a:ext cx="3865346" cy="446395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F5C6BBE-F12C-4E16-A396-8CDE70D05ED0}"/>
              </a:ext>
            </a:extLst>
          </p:cNvPr>
          <p:cNvSpPr txBox="1"/>
          <p:nvPr/>
        </p:nvSpPr>
        <p:spPr>
          <a:xfrm>
            <a:off x="6197988" y="1695614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Gmina Żabno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F5C6BBE-F12C-4E16-A396-8CDE70D05ED0}"/>
              </a:ext>
            </a:extLst>
          </p:cNvPr>
          <p:cNvSpPr txBox="1"/>
          <p:nvPr/>
        </p:nvSpPr>
        <p:spPr>
          <a:xfrm>
            <a:off x="867119" y="5010387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Gmina Radłów</a:t>
            </a:r>
            <a:endParaRPr lang="pl-P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F5C6BBE-F12C-4E16-A396-8CDE70D05ED0}"/>
              </a:ext>
            </a:extLst>
          </p:cNvPr>
          <p:cNvSpPr txBox="1"/>
          <p:nvPr/>
        </p:nvSpPr>
        <p:spPr>
          <a:xfrm>
            <a:off x="3635896" y="415206"/>
            <a:ext cx="418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Gmina Wietrzychowice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9F238BCA-3CA3-AAB7-300D-1FECD27D4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" y="50347"/>
            <a:ext cx="1116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0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819F10-B3BB-0440-E7D2-67710FA81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>
            <a:extLst>
              <a:ext uri="{FF2B5EF4-FFF2-40B4-BE49-F238E27FC236}">
                <a16:creationId xmlns:a16="http://schemas.microsoft.com/office/drawing/2014/main" id="{A2941EFA-F1F7-E97E-1F3A-B365BEFDC180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" y="1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sp>
        <p:nvSpPr>
          <p:cNvPr id="6" name="Pole tekstowe 3">
            <a:extLst>
              <a:ext uri="{FF2B5EF4-FFF2-40B4-BE49-F238E27FC236}">
                <a16:creationId xmlns:a16="http://schemas.microsoft.com/office/drawing/2014/main" id="{B39FC385-89A6-E1DB-58A0-DD06DE4CD8C4}"/>
              </a:ext>
            </a:extLst>
          </p:cNvPr>
          <p:cNvSpPr txBox="1"/>
          <p:nvPr/>
        </p:nvSpPr>
        <p:spPr>
          <a:xfrm>
            <a:off x="419588" y="5229200"/>
            <a:ext cx="8858607" cy="290342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Godziny urzędowania:</a:t>
            </a:r>
          </a:p>
          <a:p>
            <a:pPr>
              <a:spcAft>
                <a:spcPts val="1000"/>
              </a:spcAft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Każdy poniedziałek w godzinach 16.00 -18.00 (dyżur w punkcie przyjęć)</a:t>
            </a:r>
          </a:p>
          <a:p>
            <a:pPr>
              <a:spcAft>
                <a:spcPts val="1000"/>
              </a:spcAft>
            </a:pPr>
            <a:r>
              <a:rPr lang="pl-PL" sz="20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Każdy piątek w godzinach 11.30 -13.30 (dyżur w rejonie służbowym) </a:t>
            </a: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pl-PL" sz="36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 </a:t>
            </a:r>
            <a:r>
              <a:rPr lang="pl-PL" sz="88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unstler Script" panose="030304020206070D0D06" pitchFamily="66" charset="0"/>
                <a:ea typeface="Calibri"/>
                <a:cs typeface="Arabic Typesetting" panose="03020402040406030203" pitchFamily="66" charset="-78"/>
              </a:rPr>
              <a:t> </a:t>
            </a:r>
            <a:r>
              <a:rPr lang="pl-PL" sz="72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41275" dist="20320" dir="1800000" algn="tl">
                    <a:srgbClr val="000000">
                      <a:alpha val="40000"/>
                    </a:srgbClr>
                  </a:outerShdw>
                </a:effectLst>
                <a:latin typeface="Kunstler Script" panose="030304020206070D0D06" pitchFamily="66" charset="0"/>
                <a:ea typeface="Calibri"/>
                <a:cs typeface="Arabic Typesetting" panose="03020402040406030203" pitchFamily="66" charset="-78"/>
              </a:rPr>
              <a:t> </a:t>
            </a:r>
          </a:p>
        </p:txBody>
      </p:sp>
      <p:cxnSp>
        <p:nvCxnSpPr>
          <p:cNvPr id="9" name="Łącznik prostoliniowy 8">
            <a:extLst>
              <a:ext uri="{FF2B5EF4-FFF2-40B4-BE49-F238E27FC236}">
                <a16:creationId xmlns:a16="http://schemas.microsoft.com/office/drawing/2014/main" id="{589BC303-7872-B3DC-FEB6-5C4238CBF0A6}"/>
              </a:ext>
            </a:extLst>
          </p:cNvPr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jaroslaw.labedz\Desktop\Żabno\gwiazda kmp2.png">
            <a:extLst>
              <a:ext uri="{FF2B5EF4-FFF2-40B4-BE49-F238E27FC236}">
                <a16:creationId xmlns:a16="http://schemas.microsoft.com/office/drawing/2014/main" id="{12C870BF-39ED-64D7-8108-14EA6CE1B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6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>
            <a:extLst>
              <a:ext uri="{FF2B5EF4-FFF2-40B4-BE49-F238E27FC236}">
                <a16:creationId xmlns:a16="http://schemas.microsoft.com/office/drawing/2014/main" id="{8AF39FED-4995-B87A-74BF-129548C3B712}"/>
              </a:ext>
            </a:extLst>
          </p:cNvPr>
          <p:cNvSpPr/>
          <p:nvPr/>
        </p:nvSpPr>
        <p:spPr>
          <a:xfrm>
            <a:off x="1762874" y="393610"/>
            <a:ext cx="61720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pl-PL" sz="2400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Punkt Przyjęć Dzielnicowych w Radłowie </a:t>
            </a:r>
            <a:endParaRPr lang="pl-PL" sz="2400" dirty="0">
              <a:solidFill>
                <a:prstClr val="black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DCA1FE6-820E-1057-1C29-EC6B4EB6D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" y="50347"/>
            <a:ext cx="1116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3659E2E7-1F73-D32E-921E-7F0D5FC0B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09271"/>
            <a:ext cx="6459254" cy="423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799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ole tekstowe 3"/>
          <p:cNvSpPr txBox="1"/>
          <p:nvPr/>
        </p:nvSpPr>
        <p:spPr>
          <a:xfrm>
            <a:off x="369012" y="4715143"/>
            <a:ext cx="8696998" cy="188545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Obsługuje następujące miejscowości tj.: Radłów, Niwka, Łęka Siedlecka, Siedlec, Glów, Biskupice Radłowskie, Zabawa, Wola Radłowska, Brzeźnica, Sanoka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l-PL" sz="2400" b="1" i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Kontakt telefoniczny tel. 604 832 927</a:t>
            </a:r>
            <a:endParaRPr lang="pl-PL" sz="4400" b="1" i="1" dirty="0">
              <a:ln w="1270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0F243E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11" name="Pole tekstowe 3"/>
          <p:cNvSpPr txBox="1"/>
          <p:nvPr/>
        </p:nvSpPr>
        <p:spPr>
          <a:xfrm>
            <a:off x="5364181" y="3211219"/>
            <a:ext cx="3854848" cy="1292662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0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mł. </a:t>
            </a:r>
            <a:r>
              <a:rPr lang="pl-PL" sz="2000" b="1" dirty="0" err="1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asp</a:t>
            </a:r>
            <a:r>
              <a:rPr lang="pl-PL" sz="20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.</a:t>
            </a:r>
          </a:p>
          <a:p>
            <a:pPr algn="ctr">
              <a:spcAft>
                <a:spcPts val="600"/>
              </a:spcAft>
            </a:pPr>
            <a:r>
              <a:rPr lang="pl-PL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Krzysztof Nowak</a:t>
            </a:r>
          </a:p>
          <a:p>
            <a:pPr algn="ctr">
              <a:spcAft>
                <a:spcPts val="600"/>
              </a:spcAft>
            </a:pPr>
            <a:r>
              <a:rPr lang="pl-PL" sz="2400" b="1" dirty="0">
                <a:ln w="12700" cap="flat" cmpd="sng" algn="ctr">
                  <a:solidFill>
                    <a:srgbClr val="054697"/>
                  </a:solidFill>
                  <a:prstDash val="solid"/>
                  <a:round/>
                </a:ln>
                <a:solidFill>
                  <a:srgbClr val="0F24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dzielnicowy</a:t>
            </a:r>
            <a:endParaRPr lang="pl-PL" sz="2400" b="1" dirty="0">
              <a:ln w="12700" cap="flat" cmpd="sng" algn="ctr">
                <a:solidFill>
                  <a:srgbClr val="054697"/>
                </a:solidFill>
                <a:prstDash val="solid"/>
                <a:round/>
              </a:ln>
              <a:solidFill>
                <a:srgbClr val="0F243E"/>
              </a:solidFill>
              <a:effectLst>
                <a:outerShdw blurRad="41275" dist="20320" dir="1800000" algn="tl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3" name="Obraz 12" descr="C:\Users\jarek\Desktop\Żabno - mapy i dzielnicowi\Mapy\Radłów.jpg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2018" b="95296" l="6022" r="92701">
                        <a14:foregroundMark x1="68431" y1="89074" x2="70985" y2="93171"/>
                        <a14:foregroundMark x1="43796" y1="59332" x2="54927" y2="59788"/>
                        <a14:foregroundMark x1="61314" y1="42489" x2="76460" y2="42792"/>
                        <a14:foregroundMark x1="64234" y1="40212" x2="73175" y2="40668"/>
                        <a14:foregroundMark x1="51642" y1="34143" x2="62409" y2="33991"/>
                        <a14:foregroundMark x1="44891" y1="22610" x2="59124" y2="23369"/>
                        <a14:foregroundMark x1="60766" y1="23065" x2="62226" y2="27011"/>
                        <a14:foregroundMark x1="33577" y1="13809" x2="48540" y2="14264"/>
                        <a14:foregroundMark x1="71350" y1="88771" x2="70803" y2="88164"/>
                        <a14:foregroundMark x1="46715" y1="38392" x2="57847" y2="38392"/>
                        <a14:foregroundMark x1="65146" y1="38240" x2="77007" y2="38998"/>
                        <a14:foregroundMark x1="64599" y1="55387" x2="71715" y2="57056"/>
                        <a14:foregroundMark x1="60584" y1="70106" x2="73723" y2="75417"/>
                        <a14:foregroundMark x1="66058" y1="88923" x2="71533" y2="88467"/>
                        <a14:foregroundMark x1="46533" y1="39302" x2="47628" y2="43247"/>
                        <a14:backgroundMark x1="25547" y1="47193" x2="41241" y2="35964"/>
                        <a14:backgroundMark x1="21350" y1="50683" x2="30474" y2="46282"/>
                        <a14:backgroundMark x1="50912" y1="34750" x2="57847" y2="34598"/>
                        <a14:backgroundMark x1="61314" y1="34446" x2="67883" y2="36722"/>
                        <a14:backgroundMark x1="51825" y1="33536" x2="63321" y2="34446"/>
                        <a14:backgroundMark x1="62956" y1="33991" x2="60401" y2="33839"/>
                        <a14:backgroundMark x1="56022" y1="34598" x2="51460" y2="34294"/>
                        <a14:backgroundMark x1="51642" y1="34143" x2="56569" y2="34598"/>
                        <a14:backgroundMark x1="53467" y1="33839" x2="57299" y2="34294"/>
                        <a14:backgroundMark x1="54015" y1="33839" x2="57664" y2="34750"/>
                        <a14:backgroundMark x1="25547" y1="65099" x2="27372" y2="64947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1122" y="-1683568"/>
            <a:ext cx="7014573" cy="6629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dominik.rzepecki\Desktop\mł.asp.Krzysztof Nowak , KP Żabn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255" y="0"/>
            <a:ext cx="3857755" cy="2675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3FE1BB-E0DC-A206-1D9E-82928B8B2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" y="50347"/>
            <a:ext cx="1116013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5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C:\Users\jaroslaw.labedz\Desktop\Żabno\Grafiki\grey-370125_960_720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002" y="-18655"/>
            <a:ext cx="9144000" cy="685799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>
                <a:alpha val="12000"/>
              </a:schemeClr>
            </a:glow>
            <a:softEdge rad="317500"/>
          </a:effectLst>
        </p:spPr>
      </p:pic>
      <p:cxnSp>
        <p:nvCxnSpPr>
          <p:cNvPr id="8" name="Łącznik prostoliniowy 7"/>
          <p:cNvCxnSpPr/>
          <p:nvPr/>
        </p:nvCxnSpPr>
        <p:spPr>
          <a:xfrm flipH="1">
            <a:off x="0" y="6741368"/>
            <a:ext cx="9124474" cy="0"/>
          </a:xfrm>
          <a:prstGeom prst="line">
            <a:avLst/>
          </a:prstGeom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6575" y="473000"/>
            <a:ext cx="5084525" cy="5874688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43007CFD-FE15-9395-2966-8E7CE0FFE2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2" y="33164"/>
            <a:ext cx="111566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4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czny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2129</TotalTime>
  <Words>750</Words>
  <Application>Microsoft Office PowerPoint</Application>
  <PresentationFormat>Pokaz na ekranie (4:3)</PresentationFormat>
  <Paragraphs>121</Paragraphs>
  <Slides>29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29</vt:i4>
      </vt:variant>
    </vt:vector>
  </HeadingPairs>
  <TitlesOfParts>
    <vt:vector size="39" baseType="lpstr">
      <vt:lpstr>Aptos</vt:lpstr>
      <vt:lpstr>Arial</vt:lpstr>
      <vt:lpstr>Bookman Old Style</vt:lpstr>
      <vt:lpstr>Calibri</vt:lpstr>
      <vt:lpstr>Calibri Light</vt:lpstr>
      <vt:lpstr>Garamond</vt:lpstr>
      <vt:lpstr>Kunstler Script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Łabędź Jarosław</dc:creator>
  <cp:lastModifiedBy>Dominik Rzepecki</cp:lastModifiedBy>
  <cp:revision>371</cp:revision>
  <dcterms:created xsi:type="dcterms:W3CDTF">2019-02-04T18:24:20Z</dcterms:created>
  <dcterms:modified xsi:type="dcterms:W3CDTF">2025-05-20T04:50:44Z</dcterms:modified>
</cp:coreProperties>
</file>